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6" r:id="rId6"/>
    <p:sldId id="265" r:id="rId7"/>
    <p:sldId id="269" r:id="rId8"/>
    <p:sldId id="267" r:id="rId9"/>
    <p:sldId id="268" r:id="rId10"/>
    <p:sldId id="270" r:id="rId11"/>
    <p:sldId id="271" r:id="rId12"/>
    <p:sldId id="272" r:id="rId13"/>
    <p:sldId id="273" r:id="rId14"/>
    <p:sldId id="277" r:id="rId15"/>
    <p:sldId id="274" r:id="rId16"/>
    <p:sldId id="280" r:id="rId17"/>
    <p:sldId id="276" r:id="rId18"/>
    <p:sldId id="275" r:id="rId19"/>
    <p:sldId id="279" r:id="rId20"/>
    <p:sldId id="278" r:id="rId21"/>
    <p:sldId id="263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3B8B"/>
    <a:srgbClr val="E170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C921EE-F2BD-4649-9A9A-0BCAB075E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57F490E-5A0E-454F-8E25-DBDE415BC4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27A64A-F368-9D46-B45C-598F4D8AE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1560B-8270-104C-914E-E28012045AE8}" type="datetimeFigureOut">
              <a:rPr lang="it-IT" smtClean="0"/>
              <a:t>03/08/19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063619-7BBD-CB40-A6E5-E290755D6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CA7C88-F2EE-B241-9BBE-5C335FF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9019-BE13-1847-A075-8CA5EA9858B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6525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6B9216-D856-4F46-80E0-70243D78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6411513-8502-9942-B56A-7FDE70765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8478AF-66AB-CF49-98F8-42FAB17D6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1560B-8270-104C-914E-E28012045AE8}" type="datetimeFigureOut">
              <a:rPr lang="it-IT" smtClean="0"/>
              <a:t>03/08/19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986DB3-839D-244B-BC05-5F6F455D9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7908B8-A7EC-064B-AB04-C51B28A4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9019-BE13-1847-A075-8CA5EA9858B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7921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1DED6CB-F14B-FD42-BF9E-3F926DA36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A30FB1E-D9CA-2F43-8BA4-97794690F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B64FA7F-237D-7446-88C0-DD628EB53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1560B-8270-104C-914E-E28012045AE8}" type="datetimeFigureOut">
              <a:rPr lang="it-IT" smtClean="0"/>
              <a:t>03/08/19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08662A-4676-1B41-9A2F-2844D1B4E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D345EC-E887-8248-81DC-243EA13AE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9019-BE13-1847-A075-8CA5EA9858B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221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B0D69D-23CC-0C4C-8F57-41208932A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FC21B8-E080-194D-BDF7-074BF9B29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019C965-DCA8-7243-A6AD-53393D2EB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1560B-8270-104C-914E-E28012045AE8}" type="datetimeFigureOut">
              <a:rPr lang="it-IT" smtClean="0"/>
              <a:t>03/08/19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765397-2BCD-8440-BE7B-89818AA7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B3413F6-3DBC-A345-B071-AA514B40C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9019-BE13-1847-A075-8CA5EA9858B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175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D4F63A-B69C-B34D-A8DE-4AB368535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76F19D-69AB-BF46-B35C-A1D7C8E05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7497F80-C6E2-7644-8B79-9AD3B5A53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1560B-8270-104C-914E-E28012045AE8}" type="datetimeFigureOut">
              <a:rPr lang="it-IT" smtClean="0"/>
              <a:t>03/08/19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71B9B2-E48A-B443-BC1E-0A9FF52A6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213E747-1D04-774F-B043-1800217EC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9019-BE13-1847-A075-8CA5EA9858B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7298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36EDE5-F939-9B45-A253-E2977C17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62E88E-B78A-4C43-8742-4EB2D6728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7DFE746-B45D-C247-BBA0-9C8474663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447849E-230A-0842-A8A2-D0A62E53A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1560B-8270-104C-914E-E28012045AE8}" type="datetimeFigureOut">
              <a:rPr lang="it-IT" smtClean="0"/>
              <a:t>03/08/19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BCAE206-2CB4-8C47-BE3A-89AE1146F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B046C3F-2008-7547-9A8E-1D903C279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9019-BE13-1847-A075-8CA5EA9858B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9428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473234-6570-7E4A-A461-DCF2E2BB8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7F96EB8-1B5C-E647-AEB9-BC392E133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4A3DDF6-E254-6A4F-B5A2-6F636E5B1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F70B568-CC22-6444-8F45-414640864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601DF9A-164D-5D42-89D8-2C62D0B303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B41262F-A285-1242-9344-B1B453BD8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1560B-8270-104C-914E-E28012045AE8}" type="datetimeFigureOut">
              <a:rPr lang="it-IT" smtClean="0"/>
              <a:t>03/08/19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A405DBA-A900-BB46-9AB8-0113AE3AF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9BF4B73-F38D-604A-B61B-3B68A4C50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9019-BE13-1847-A075-8CA5EA9858B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0311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37F7D-E6FA-534A-9311-DFD6EF742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1E5632A-D9D5-0B40-9B37-648117980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1560B-8270-104C-914E-E28012045AE8}" type="datetimeFigureOut">
              <a:rPr lang="it-IT" smtClean="0"/>
              <a:t>03/08/19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423F473-AFB6-5349-9A4D-59E3D129C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014A30E-0EBB-B54A-B4E3-2211E2AA1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9019-BE13-1847-A075-8CA5EA9858B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74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323C37B-3D74-BE4E-878B-51E2E91B5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1560B-8270-104C-914E-E28012045AE8}" type="datetimeFigureOut">
              <a:rPr lang="it-IT" smtClean="0"/>
              <a:t>03/08/19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71C1349-4103-9C4E-9CB3-0AAF43501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E008F0-0B64-D449-9490-EA8E1DCD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9019-BE13-1847-A075-8CA5EA9858B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1221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756DF6-C433-A442-9321-216A3A07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DF1C9C-98E4-464B-9A12-AEFB87888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4E36EE9-C1CB-8D41-8B4D-DA3B6C1F6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F0B180E-2D63-8549-91CE-3376DBCE6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1560B-8270-104C-914E-E28012045AE8}" type="datetimeFigureOut">
              <a:rPr lang="it-IT" smtClean="0"/>
              <a:t>03/08/19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6E60508-6B32-2C4A-97FA-5652969B6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815648A-F81C-DD46-A0DE-86E4FD4A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9019-BE13-1847-A075-8CA5EA9858B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0579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BF5DB8-E2D9-1C46-A33A-45C32F8B2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2403D79-010C-674F-973B-D1CEB27A7B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48D544-4830-7F4B-A515-3610B6FD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1365AA-9057-594D-95DA-686F5EEA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1560B-8270-104C-914E-E28012045AE8}" type="datetimeFigureOut">
              <a:rPr lang="it-IT" smtClean="0"/>
              <a:t>03/08/19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F5086B9-E92B-2642-994A-370F72B80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3FF6CE8-AB80-6C40-AB18-CB62C7E1A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9019-BE13-1847-A075-8CA5EA9858B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568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33AEBAD-F803-8744-9B5F-DE41FD96F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33DB228-2BEB-5E49-AEBF-FF34A1BA4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6C3CD7-1A4A-CF41-86F2-BFBF70A980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1560B-8270-104C-914E-E28012045AE8}" type="datetimeFigureOut">
              <a:rPr lang="it-IT" smtClean="0"/>
              <a:t>03/08/19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89116F-5199-654D-BFD4-D0AE900B8A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D1B57D-79F5-AD45-8BD9-773092D3C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F9019-BE13-1847-A075-8CA5EA9858B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5292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C0616E4-1D2A-4145-A2F4-B9ACC9148624}"/>
              </a:ext>
            </a:extLst>
          </p:cNvPr>
          <p:cNvSpPr txBox="1"/>
          <p:nvPr/>
        </p:nvSpPr>
        <p:spPr>
          <a:xfrm>
            <a:off x="939113" y="1940015"/>
            <a:ext cx="9246442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dirty="0">
                <a:solidFill>
                  <a:schemeClr val="bg1"/>
                </a:solidFill>
                <a:latin typeface="Helvetica" pitchFamily="2" charset="0"/>
              </a:rPr>
              <a:t>The Battle of Neighborhoods</a:t>
            </a:r>
          </a:p>
          <a:p>
            <a:r>
              <a:rPr lang="it-IT" sz="4400" dirty="0">
                <a:solidFill>
                  <a:schemeClr val="bg1"/>
                </a:solidFill>
                <a:latin typeface="Helvetica" pitchFamily="2" charset="0"/>
              </a:rPr>
              <a:t>-The New York City perspective –</a:t>
            </a:r>
          </a:p>
          <a:p>
            <a:endParaRPr lang="it-IT" sz="4400" dirty="0">
              <a:solidFill>
                <a:schemeClr val="bg1"/>
              </a:solidFill>
              <a:latin typeface="Helvetica" pitchFamily="2" charset="0"/>
            </a:endParaRPr>
          </a:p>
          <a:p>
            <a:endParaRPr lang="it-IT" sz="4400" dirty="0">
              <a:solidFill>
                <a:schemeClr val="bg1"/>
              </a:solidFill>
              <a:latin typeface="Helvetica" pitchFamily="2" charset="0"/>
            </a:endParaRPr>
          </a:p>
          <a:p>
            <a:r>
              <a:rPr lang="it-IT" sz="3200" dirty="0">
                <a:solidFill>
                  <a:schemeClr val="bg1"/>
                </a:solidFill>
                <a:latin typeface="Helvetica" pitchFamily="2" charset="0"/>
              </a:rPr>
              <a:t>Francesco Morena for </a:t>
            </a:r>
            <a:r>
              <a:rPr lang="it-IT" sz="3200" dirty="0" err="1">
                <a:solidFill>
                  <a:schemeClr val="bg1"/>
                </a:solidFill>
                <a:latin typeface="Helvetica" pitchFamily="2" charset="0"/>
              </a:rPr>
              <a:t>Coursera</a:t>
            </a:r>
            <a:r>
              <a:rPr lang="it-IT" sz="32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Helvetica" pitchFamily="2" charset="0"/>
              </a:rPr>
              <a:t>Capstone</a:t>
            </a:r>
            <a:r>
              <a:rPr lang="it-IT" sz="3200" dirty="0">
                <a:solidFill>
                  <a:schemeClr val="bg1"/>
                </a:solidFill>
                <a:latin typeface="Helvetica" pitchFamily="2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939882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C99F86-E327-BF40-B20D-25ED68DC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Map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of 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Italian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Restaurants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in Brooklyn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1EB521-7C69-5A4D-8192-CA8F3C821270}"/>
              </a:ext>
            </a:extLst>
          </p:cNvPr>
          <p:cNvSpPr txBox="1"/>
          <p:nvPr/>
        </p:nvSpPr>
        <p:spPr>
          <a:xfrm>
            <a:off x="1567249" y="5765960"/>
            <a:ext cx="596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The are 536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Italian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Restaurants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across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Brooklyn</a:t>
            </a:r>
            <a:endParaRPr lang="it-IT" u="sng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6AC3739-AE8E-DC4F-B644-74FD146F4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08" y="1490067"/>
            <a:ext cx="6494071" cy="387786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6CB342B-C0BF-414A-93AD-45D70C04E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624" y="1804085"/>
            <a:ext cx="2784226" cy="257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8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C99F86-E327-BF40-B20D-25ED68DC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Map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of 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HighSchools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in Brooklyn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1EB521-7C69-5A4D-8192-CA8F3C821270}"/>
              </a:ext>
            </a:extLst>
          </p:cNvPr>
          <p:cNvSpPr txBox="1"/>
          <p:nvPr/>
        </p:nvSpPr>
        <p:spPr>
          <a:xfrm>
            <a:off x="1505465" y="5704176"/>
            <a:ext cx="596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The are 81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HighSchools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across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Brooklyn</a:t>
            </a:r>
            <a:endParaRPr lang="it-IT" u="sng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F3BCF13-0DA4-E347-AB09-7EE4558F8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11" y="1667561"/>
            <a:ext cx="5417644" cy="352287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CDEEED7-0281-7243-922A-3F62C418B4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" t="1931" r="35305" b="-1931"/>
          <a:stretch/>
        </p:blipFill>
        <p:spPr>
          <a:xfrm>
            <a:off x="6521494" y="2063577"/>
            <a:ext cx="5573711" cy="266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9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C99F86-E327-BF40-B20D-25ED68DC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Map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of 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Universities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in Brooklyn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1EB521-7C69-5A4D-8192-CA8F3C821270}"/>
              </a:ext>
            </a:extLst>
          </p:cNvPr>
          <p:cNvSpPr txBox="1"/>
          <p:nvPr/>
        </p:nvSpPr>
        <p:spPr>
          <a:xfrm>
            <a:off x="1505465" y="5704176"/>
            <a:ext cx="596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The are 24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Universities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across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Brooklyn</a:t>
            </a:r>
            <a:endParaRPr lang="it-IT" u="sng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ABE9119-2B5E-7042-8BE2-4CCB5A864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511"/>
          <a:stretch/>
        </p:blipFill>
        <p:spPr>
          <a:xfrm>
            <a:off x="7006677" y="2204426"/>
            <a:ext cx="4915534" cy="203028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2417FC-A050-6A49-82D4-0FEAAF156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19" y="1690688"/>
            <a:ext cx="6120027" cy="365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92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C99F86-E327-BF40-B20D-25ED68DC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Map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of 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Offices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in Brooklyn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1EB521-7C69-5A4D-8192-CA8F3C821270}"/>
              </a:ext>
            </a:extLst>
          </p:cNvPr>
          <p:cNvSpPr txBox="1"/>
          <p:nvPr/>
        </p:nvSpPr>
        <p:spPr>
          <a:xfrm>
            <a:off x="1505465" y="5704176"/>
            <a:ext cx="596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The are 3278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Offices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across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Brooklyn</a:t>
            </a:r>
            <a:endParaRPr lang="it-IT" u="sng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0B42F4D-7399-EE4C-8FCC-05DA84BB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589" y="1927656"/>
            <a:ext cx="5377517" cy="224618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13D1113-78A5-E847-8ACF-51442FE43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73" y="1690688"/>
            <a:ext cx="5725951" cy="340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76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C99F86-E327-BF40-B20D-25ED68DC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423" y="2072546"/>
            <a:ext cx="2985654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Frequencies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Plot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48A3AE1-99D7-EE40-A934-23242D542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49" y="733460"/>
            <a:ext cx="6580535" cy="563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29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C99F86-E327-BF40-B20D-25ED68DC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Results</a:t>
            </a:r>
            <a:endParaRPr lang="it-IT" sz="2800" dirty="0">
              <a:solidFill>
                <a:srgbClr val="2B3B8B"/>
              </a:solidFill>
              <a:latin typeface="Helvetica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1EB521-7C69-5A4D-8192-CA8F3C821270}"/>
              </a:ext>
            </a:extLst>
          </p:cNvPr>
          <p:cNvSpPr txBox="1"/>
          <p:nvPr/>
        </p:nvSpPr>
        <p:spPr>
          <a:xfrm>
            <a:off x="4422387" y="1506523"/>
            <a:ext cx="752659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neighborhoods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with the best score are:</a:t>
            </a:r>
          </a:p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Downtown,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Dumbo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Greenpoint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Brooklyn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Heights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and Park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Slope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are some of the best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neighborhoods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for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stockholder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in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order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to open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his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Italian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Restaurant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.</a:t>
            </a:r>
          </a:p>
          <a:p>
            <a:endParaRPr lang="it-IT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These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options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maximize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number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of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potential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customers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from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Offices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and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Universities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and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same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time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have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not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too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large competitor.</a:t>
            </a:r>
          </a:p>
          <a:p>
            <a:endParaRPr lang="it-IT" u="sng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However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analyzing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Neighborhood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with the best score,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Dumbo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would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seem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to be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most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suitable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one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with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lowest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number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of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Italian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restaurants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(7),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compared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to the Downtown (17),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Greenpoint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(9),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Broklyn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Heights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(22) and Park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Slope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(26).</a:t>
            </a:r>
          </a:p>
          <a:p>
            <a:endParaRPr lang="it-IT" u="sng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r>
              <a:rPr lang="it-IT" u="sng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Dumbo</a:t>
            </a:r>
            <a:r>
              <a:rPr lang="it-IT" u="sng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with a score of 193.0 </a:t>
            </a:r>
            <a:r>
              <a:rPr lang="it-IT" u="sng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being</a:t>
            </a:r>
            <a:r>
              <a:rPr lang="it-IT" u="sng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</a:p>
          <a:p>
            <a:r>
              <a:rPr lang="it-IT" u="sng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the best option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7B96175-6121-9D42-AC54-C911F3485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6523"/>
            <a:ext cx="3239530" cy="428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00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C99F86-E327-BF40-B20D-25ED68DC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423" y="2072546"/>
            <a:ext cx="2985654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Frequencies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Plot</a:t>
            </a:r>
            <a:br>
              <a:rPr lang="it-IT" sz="2800" dirty="0">
                <a:solidFill>
                  <a:srgbClr val="2B3B8B"/>
                </a:solidFill>
                <a:latin typeface="Helvetica" pitchFamily="2" charset="0"/>
              </a:rPr>
            </a:b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with 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Dumbo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highlighted</a:t>
            </a:r>
            <a:endParaRPr lang="it-IT" sz="2800" dirty="0">
              <a:solidFill>
                <a:srgbClr val="2B3B8B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48A3AE1-99D7-EE40-A934-23242D542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49" y="733460"/>
            <a:ext cx="6580535" cy="563821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1FF704C1-CFA1-734E-B3BE-9B849590AF83}"/>
              </a:ext>
            </a:extLst>
          </p:cNvPr>
          <p:cNvSpPr/>
          <p:nvPr/>
        </p:nvSpPr>
        <p:spPr>
          <a:xfrm>
            <a:off x="3496962" y="3398109"/>
            <a:ext cx="160638" cy="195236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1275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C99F86-E327-BF40-B20D-25ED68DC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Best 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Place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for the 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Italian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Restaurant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in Brooklyn 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is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‘DUMBO’</a:t>
            </a:r>
            <a:br>
              <a:rPr lang="it-IT" sz="2800" dirty="0">
                <a:solidFill>
                  <a:srgbClr val="2B3B8B"/>
                </a:solidFill>
                <a:latin typeface="Helvetica" pitchFamily="2" charset="0"/>
              </a:rPr>
            </a:br>
            <a:endParaRPr lang="it-IT" sz="2800" dirty="0">
              <a:solidFill>
                <a:srgbClr val="2B3B8B"/>
              </a:solidFill>
              <a:latin typeface="Helvetica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17D9A57-33DD-C84B-A48E-CEBB2A99C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34" y="1138073"/>
            <a:ext cx="8461290" cy="50148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501E514-4771-0243-B54B-47730E911D24}"/>
              </a:ext>
            </a:extLst>
          </p:cNvPr>
          <p:cNvSpPr txBox="1"/>
          <p:nvPr/>
        </p:nvSpPr>
        <p:spPr>
          <a:xfrm>
            <a:off x="10019873" y="2123175"/>
            <a:ext cx="1798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Gold = </a:t>
            </a:r>
            <a:r>
              <a:rPr lang="it-IT" dirty="0" err="1"/>
              <a:t>Offices</a:t>
            </a:r>
            <a:endParaRPr lang="it-IT" dirty="0"/>
          </a:p>
          <a:p>
            <a:r>
              <a:rPr lang="it-IT" dirty="0" err="1"/>
              <a:t>Red</a:t>
            </a:r>
            <a:r>
              <a:rPr lang="it-IT" dirty="0"/>
              <a:t> = </a:t>
            </a:r>
            <a:r>
              <a:rPr lang="it-IT" dirty="0" err="1"/>
              <a:t>Italian</a:t>
            </a:r>
            <a:r>
              <a:rPr lang="it-IT" dirty="0"/>
              <a:t> </a:t>
            </a:r>
            <a:r>
              <a:rPr lang="it-IT" dirty="0" err="1"/>
              <a:t>Rest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4846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C99F86-E327-BF40-B20D-25ED68DC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K-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Means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Clustering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F889C6B-4E46-CC4A-A417-5A669664E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92852"/>
            <a:ext cx="7193990" cy="96414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5BE624D-77B3-0D4C-82D8-FB6F2732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42" y="3023131"/>
            <a:ext cx="7333049" cy="91779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CB88ECF-D87F-4C49-B2FF-CB4F40CD4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677" y="4457636"/>
            <a:ext cx="7342319" cy="91779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41F5E7-2874-6C44-B5E7-A90F80B20189}"/>
              </a:ext>
            </a:extLst>
          </p:cNvPr>
          <p:cNvSpPr txBox="1"/>
          <p:nvPr/>
        </p:nvSpPr>
        <p:spPr>
          <a:xfrm>
            <a:off x="8171248" y="1775327"/>
            <a:ext cx="394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Top 5 </a:t>
            </a:r>
            <a:r>
              <a:rPr lang="it-IT" b="1" dirty="0" err="1"/>
              <a:t>most</a:t>
            </a:r>
            <a:r>
              <a:rPr lang="it-IT" b="1" dirty="0"/>
              <a:t> common </a:t>
            </a:r>
            <a:r>
              <a:rPr lang="it-IT" b="1" dirty="0" err="1"/>
              <a:t>venues</a:t>
            </a:r>
            <a:r>
              <a:rPr lang="it-IT" b="1" dirty="0"/>
              <a:t> in cluster 0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0896F2E-10D7-6749-9784-BB1BACCDBF2E}"/>
              </a:ext>
            </a:extLst>
          </p:cNvPr>
          <p:cNvSpPr txBox="1"/>
          <p:nvPr/>
        </p:nvSpPr>
        <p:spPr>
          <a:xfrm>
            <a:off x="8158891" y="3334066"/>
            <a:ext cx="394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Top 5 </a:t>
            </a:r>
            <a:r>
              <a:rPr lang="it-IT" b="1" dirty="0" err="1"/>
              <a:t>most</a:t>
            </a:r>
            <a:r>
              <a:rPr lang="it-IT" b="1" dirty="0"/>
              <a:t> common </a:t>
            </a:r>
            <a:r>
              <a:rPr lang="it-IT" b="1" dirty="0" err="1"/>
              <a:t>venues</a:t>
            </a:r>
            <a:r>
              <a:rPr lang="it-IT" b="1" dirty="0"/>
              <a:t> in cluster 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4E2C9FF-0A4C-AC47-968A-93F676EC2A08}"/>
              </a:ext>
            </a:extLst>
          </p:cNvPr>
          <p:cNvSpPr txBox="1"/>
          <p:nvPr/>
        </p:nvSpPr>
        <p:spPr>
          <a:xfrm>
            <a:off x="8158891" y="4744527"/>
            <a:ext cx="394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Top 5 </a:t>
            </a:r>
            <a:r>
              <a:rPr lang="it-IT" b="1" dirty="0" err="1"/>
              <a:t>most</a:t>
            </a:r>
            <a:r>
              <a:rPr lang="it-IT" b="1" dirty="0"/>
              <a:t> common </a:t>
            </a:r>
            <a:r>
              <a:rPr lang="it-IT" b="1" dirty="0" err="1"/>
              <a:t>venues</a:t>
            </a:r>
            <a:r>
              <a:rPr lang="it-IT" b="1" dirty="0"/>
              <a:t> in cluster 2</a:t>
            </a:r>
          </a:p>
        </p:txBody>
      </p:sp>
    </p:spTree>
    <p:extLst>
      <p:ext uri="{BB962C8B-B14F-4D97-AF65-F5344CB8AC3E}">
        <p14:creationId xmlns:p14="http://schemas.microsoft.com/office/powerpoint/2010/main" val="174606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C99F86-E327-BF40-B20D-25ED68DC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K-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Means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Clustering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41F5E7-2874-6C44-B5E7-A90F80B20189}"/>
              </a:ext>
            </a:extLst>
          </p:cNvPr>
          <p:cNvSpPr txBox="1"/>
          <p:nvPr/>
        </p:nvSpPr>
        <p:spPr>
          <a:xfrm>
            <a:off x="8171248" y="1775327"/>
            <a:ext cx="394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Top 5 </a:t>
            </a:r>
            <a:r>
              <a:rPr lang="it-IT" b="1" dirty="0" err="1"/>
              <a:t>most</a:t>
            </a:r>
            <a:r>
              <a:rPr lang="it-IT" b="1" dirty="0"/>
              <a:t> common </a:t>
            </a:r>
            <a:r>
              <a:rPr lang="it-IT" b="1" dirty="0" err="1"/>
              <a:t>venues</a:t>
            </a:r>
            <a:r>
              <a:rPr lang="it-IT" b="1" dirty="0"/>
              <a:t> in cluster 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0896F2E-10D7-6749-9784-BB1BACCDBF2E}"/>
              </a:ext>
            </a:extLst>
          </p:cNvPr>
          <p:cNvSpPr txBox="1"/>
          <p:nvPr/>
        </p:nvSpPr>
        <p:spPr>
          <a:xfrm>
            <a:off x="8158891" y="3334066"/>
            <a:ext cx="394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Top 5 </a:t>
            </a:r>
            <a:r>
              <a:rPr lang="it-IT" b="1" dirty="0" err="1"/>
              <a:t>most</a:t>
            </a:r>
            <a:r>
              <a:rPr lang="it-IT" b="1" dirty="0"/>
              <a:t> common </a:t>
            </a:r>
            <a:r>
              <a:rPr lang="it-IT" b="1" dirty="0" err="1"/>
              <a:t>venues</a:t>
            </a:r>
            <a:r>
              <a:rPr lang="it-IT" b="1" dirty="0"/>
              <a:t> in cluster 4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4E2C9FF-0A4C-AC47-968A-93F676EC2A08}"/>
              </a:ext>
            </a:extLst>
          </p:cNvPr>
          <p:cNvSpPr txBox="1"/>
          <p:nvPr/>
        </p:nvSpPr>
        <p:spPr>
          <a:xfrm>
            <a:off x="8158891" y="4744527"/>
            <a:ext cx="394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Top 5 </a:t>
            </a:r>
            <a:r>
              <a:rPr lang="it-IT" b="1" dirty="0" err="1"/>
              <a:t>most</a:t>
            </a:r>
            <a:r>
              <a:rPr lang="it-IT" b="1" dirty="0"/>
              <a:t> common </a:t>
            </a:r>
            <a:r>
              <a:rPr lang="it-IT" b="1" dirty="0" err="1"/>
              <a:t>venues</a:t>
            </a:r>
            <a:r>
              <a:rPr lang="it-IT" b="1" dirty="0"/>
              <a:t> in cluster 5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4BF6AD-C30B-2D4E-8C59-704AD3ED0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4439"/>
            <a:ext cx="7193693" cy="83110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6D02192-DA61-4941-8094-B3524AF9A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13" y="3032109"/>
            <a:ext cx="7080423" cy="86792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3BADC8E-A95A-804C-862F-840FB5F6B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29624"/>
            <a:ext cx="7193693" cy="9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58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C99F86-E327-BF40-B20D-25ED68DC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Predicting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optimum location 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is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valuable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for new 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Restaurant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business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B92098-3458-894F-BEBD-5CDACDA1BC62}"/>
              </a:ext>
            </a:extLst>
          </p:cNvPr>
          <p:cNvSpPr txBox="1"/>
          <p:nvPr/>
        </p:nvSpPr>
        <p:spPr>
          <a:xfrm>
            <a:off x="815546" y="1779373"/>
            <a:ext cx="105650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New York City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financial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capital of USA.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multicultural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provides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lot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of business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opportunities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business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friendly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environment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and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attracted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many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different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players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into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the market.</a:t>
            </a:r>
          </a:p>
          <a:p>
            <a:endParaRPr lang="it-IT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Business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Problem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Choise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of first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neighborhood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to start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restaurant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business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Choise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of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neighborhood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that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has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good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amount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of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customers</a:t>
            </a:r>
            <a:endParaRPr lang="it-IT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Easy to replicate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Low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competition</a:t>
            </a:r>
            <a:endParaRPr lang="it-IT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endParaRPr lang="it-IT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Succes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Criteria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Best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neighborhood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which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meets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aforementioned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criteria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it-IT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r>
              <a:rPr lang="it-IT" b="1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Questions</a:t>
            </a:r>
            <a:r>
              <a:rPr lang="it-IT" b="1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b="1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that</a:t>
            </a:r>
            <a:r>
              <a:rPr lang="it-IT" b="1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can be </a:t>
            </a:r>
            <a:r>
              <a:rPr lang="it-IT" b="1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asked</a:t>
            </a:r>
            <a:r>
              <a:rPr lang="it-IT" b="1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:</a:t>
            </a:r>
            <a:endParaRPr lang="it-IT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What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best location in </a:t>
            </a:r>
            <a:r>
              <a:rPr lang="it-IT" b="1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Brooklyn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that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has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potential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b="1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Italian</a:t>
            </a:r>
            <a:r>
              <a:rPr lang="it-IT" b="1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b="1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Restaurant</a:t>
            </a:r>
            <a:r>
              <a:rPr lang="it-IT" b="1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market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?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Which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areas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are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saturated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with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Italian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restaurants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which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untapped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?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it-IT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68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C99F86-E327-BF40-B20D-25ED68DC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K-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Means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Clustering 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results</a:t>
            </a:r>
            <a:br>
              <a:rPr lang="it-IT" sz="2800" dirty="0">
                <a:solidFill>
                  <a:srgbClr val="2B3B8B"/>
                </a:solidFill>
                <a:latin typeface="Helvetica" pitchFamily="2" charset="0"/>
              </a:rPr>
            </a:br>
            <a:br>
              <a:rPr lang="it-IT" sz="2800" dirty="0">
                <a:solidFill>
                  <a:srgbClr val="2B3B8B"/>
                </a:solidFill>
                <a:latin typeface="Helvetica" pitchFamily="2" charset="0"/>
              </a:rPr>
            </a:br>
            <a:endParaRPr lang="it-IT" sz="2800" dirty="0">
              <a:solidFill>
                <a:srgbClr val="2B3B8B"/>
              </a:solidFill>
              <a:latin typeface="Helvetica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1EB521-7C69-5A4D-8192-CA8F3C821270}"/>
              </a:ext>
            </a:extLst>
          </p:cNvPr>
          <p:cNvSpPr txBox="1"/>
          <p:nvPr/>
        </p:nvSpPr>
        <p:spPr>
          <a:xfrm>
            <a:off x="358346" y="1058304"/>
            <a:ext cx="5278738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following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are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highlights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of the 6 clusters:</a:t>
            </a:r>
          </a:p>
          <a:p>
            <a:endParaRPr lang="it-IT" sz="800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Pizza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Place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and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Italian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Restaurant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are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most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popular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in the cluster 0.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Italian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Restaurants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are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very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popular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in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this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cluster,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especially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in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Dyker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Heights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Fort Hamilton and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Bay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Ridge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areas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800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In clusters 1 and 2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predominant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the Caribbean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Restaurant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which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suggests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prevalent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Caribbean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presence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followed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by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Cafe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and Pizza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Place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800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Pizza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Place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Bagel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shop, and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Grocery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Store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are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most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popular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in the cluster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800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Pizza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Place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Discount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Store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Supermarket, and Fast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Food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Restaurant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are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most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popular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in the cluster 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800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Bar, Pizza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Place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Coffee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Shops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are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most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popular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in the cluster 5.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CB25F75-11D6-CE46-AB4E-DEFAD1A27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848" y="1394127"/>
            <a:ext cx="6273800" cy="35814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DE0DEEE-6446-644A-9402-2559ABEAC76E}"/>
              </a:ext>
            </a:extLst>
          </p:cNvPr>
          <p:cNvSpPr txBox="1"/>
          <p:nvPr/>
        </p:nvSpPr>
        <p:spPr>
          <a:xfrm>
            <a:off x="5977095" y="5232856"/>
            <a:ext cx="5686450" cy="923330"/>
          </a:xfrm>
          <a:prstGeom prst="rect">
            <a:avLst/>
          </a:prstGeom>
          <a:solidFill>
            <a:srgbClr val="2B3B8B"/>
          </a:solidFill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itchFamily="2" charset="0"/>
              </a:rPr>
              <a:t>The best </a:t>
            </a:r>
            <a:r>
              <a:rPr lang="it-IT" b="1" dirty="0" err="1">
                <a:solidFill>
                  <a:schemeClr val="bg1"/>
                </a:solidFill>
                <a:latin typeface="Helvetica" pitchFamily="2" charset="0"/>
              </a:rPr>
              <a:t>choice</a:t>
            </a:r>
            <a:r>
              <a:rPr lang="it-IT" b="1" dirty="0">
                <a:solidFill>
                  <a:schemeClr val="bg1"/>
                </a:solidFill>
                <a:latin typeface="Helvetica" pitchFamily="2" charset="0"/>
              </a:rPr>
              <a:t> to open an </a:t>
            </a:r>
            <a:r>
              <a:rPr lang="it-IT" b="1" dirty="0" err="1">
                <a:solidFill>
                  <a:schemeClr val="bg1"/>
                </a:solidFill>
                <a:latin typeface="Helvetica" pitchFamily="2" charset="0"/>
              </a:rPr>
              <a:t>Italian</a:t>
            </a:r>
            <a:r>
              <a:rPr lang="it-IT" b="1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Helvetica" pitchFamily="2" charset="0"/>
              </a:rPr>
              <a:t>Restaurant</a:t>
            </a:r>
            <a:r>
              <a:rPr lang="it-IT" b="1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Helvetica" pitchFamily="2" charset="0"/>
              </a:rPr>
              <a:t>could</a:t>
            </a:r>
            <a:r>
              <a:rPr lang="it-IT" b="1" dirty="0">
                <a:solidFill>
                  <a:schemeClr val="bg1"/>
                </a:solidFill>
                <a:latin typeface="Helvetica" pitchFamily="2" charset="0"/>
              </a:rPr>
              <a:t> be cluster 5.</a:t>
            </a:r>
          </a:p>
          <a:p>
            <a:r>
              <a:rPr lang="it-IT" b="1" dirty="0">
                <a:solidFill>
                  <a:schemeClr val="bg1"/>
                </a:solidFill>
                <a:latin typeface="Helvetica" pitchFamily="2" charset="0"/>
              </a:rPr>
              <a:t>In </a:t>
            </a:r>
            <a:r>
              <a:rPr lang="it-IT" b="1" dirty="0" err="1">
                <a:solidFill>
                  <a:schemeClr val="bg1"/>
                </a:solidFill>
                <a:latin typeface="Helvetica" pitchFamily="2" charset="0"/>
              </a:rPr>
              <a:t>this</a:t>
            </a:r>
            <a:r>
              <a:rPr lang="it-IT" b="1" dirty="0">
                <a:solidFill>
                  <a:schemeClr val="bg1"/>
                </a:solidFill>
                <a:latin typeface="Helvetica" pitchFamily="2" charset="0"/>
              </a:rPr>
              <a:t> cluster </a:t>
            </a:r>
            <a:r>
              <a:rPr lang="it-IT" b="1" dirty="0" err="1">
                <a:solidFill>
                  <a:schemeClr val="bg1"/>
                </a:solidFill>
                <a:latin typeface="Helvetica" pitchFamily="2" charset="0"/>
              </a:rPr>
              <a:t>reside</a:t>
            </a:r>
            <a:r>
              <a:rPr lang="it-IT" b="1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Helvetica" pitchFamily="2" charset="0"/>
              </a:rPr>
              <a:t>our</a:t>
            </a:r>
            <a:r>
              <a:rPr lang="it-IT" b="1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Helvetica" pitchFamily="2" charset="0"/>
              </a:rPr>
              <a:t>choice</a:t>
            </a:r>
            <a:r>
              <a:rPr lang="it-IT" b="1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Helvetica" pitchFamily="2" charset="0"/>
              </a:rPr>
              <a:t>Dumbo</a:t>
            </a:r>
            <a:endParaRPr lang="it-IT" b="1" u="sng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789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C99F86-E327-BF40-B20D-25ED68DC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Conclusion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and future 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directions</a:t>
            </a:r>
            <a:endParaRPr lang="it-IT" sz="2800" dirty="0">
              <a:solidFill>
                <a:srgbClr val="2B3B8B"/>
              </a:solidFill>
              <a:latin typeface="Helvetica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B92098-3458-894F-BEBD-5CDACDA1BC62}"/>
              </a:ext>
            </a:extLst>
          </p:cNvPr>
          <p:cNvSpPr txBox="1"/>
          <p:nvPr/>
        </p:nvSpPr>
        <p:spPr>
          <a:xfrm>
            <a:off x="815546" y="1779373"/>
            <a:ext cx="10565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Cluster 5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most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viable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clusters to create a brand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Italian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Restaurant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.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Their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proximity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to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other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amenities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are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paramount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. In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this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cluster,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even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if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there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are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other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Italian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restaurants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the market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not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saturated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. So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rivalry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could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be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minimal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. </a:t>
            </a:r>
          </a:p>
          <a:p>
            <a:endParaRPr lang="it-IT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In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conclusion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this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project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would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have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had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better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results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if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there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were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more data in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terms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of crime data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within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the area, parking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access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bus and metro stop, and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allowance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of more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venues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exploration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with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Foursquare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(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limited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venues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for free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calls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).</a:t>
            </a:r>
          </a:p>
          <a:p>
            <a:endParaRPr lang="it-IT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Also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getting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ratings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and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feedbacks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of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current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restaurants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within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the clusters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would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have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helped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in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providing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more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insight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into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the best location.</a:t>
            </a:r>
          </a:p>
        </p:txBody>
      </p:sp>
    </p:spTree>
    <p:extLst>
      <p:ext uri="{BB962C8B-B14F-4D97-AF65-F5344CB8AC3E}">
        <p14:creationId xmlns:p14="http://schemas.microsoft.com/office/powerpoint/2010/main" val="613345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C99F86-E327-BF40-B20D-25ED68DC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Data 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acquisition</a:t>
            </a:r>
            <a:endParaRPr lang="it-IT" sz="2800" dirty="0">
              <a:solidFill>
                <a:srgbClr val="2B3B8B"/>
              </a:solidFill>
              <a:latin typeface="Helvetica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B92098-3458-894F-BEBD-5CDACDA1BC62}"/>
              </a:ext>
            </a:extLst>
          </p:cNvPr>
          <p:cNvSpPr txBox="1"/>
          <p:nvPr/>
        </p:nvSpPr>
        <p:spPr>
          <a:xfrm>
            <a:off x="815546" y="1779373"/>
            <a:ext cx="105650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To solve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aim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of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project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will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need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following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data:</a:t>
            </a:r>
          </a:p>
          <a:p>
            <a:endParaRPr lang="it-IT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List of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Neighboroods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in NYC, USA: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Data source : </a:t>
            </a:r>
            <a:r>
              <a:rPr lang="it-IT" dirty="0" err="1">
                <a:solidFill>
                  <a:srgbClr val="E17095"/>
                </a:solidFill>
                <a:latin typeface="Helvetica" pitchFamily="2" charset="0"/>
              </a:rPr>
              <a:t>https</a:t>
            </a:r>
            <a:r>
              <a:rPr lang="it-IT" dirty="0">
                <a:solidFill>
                  <a:srgbClr val="E17095"/>
                </a:solidFill>
                <a:latin typeface="Helvetica" pitchFamily="2" charset="0"/>
              </a:rPr>
              <a:t>://</a:t>
            </a:r>
            <a:r>
              <a:rPr lang="it-IT" dirty="0" err="1">
                <a:solidFill>
                  <a:srgbClr val="E17095"/>
                </a:solidFill>
                <a:latin typeface="Helvetica" pitchFamily="2" charset="0"/>
              </a:rPr>
              <a:t>cocl.us</a:t>
            </a:r>
            <a:r>
              <a:rPr lang="it-IT" dirty="0">
                <a:solidFill>
                  <a:srgbClr val="E17095"/>
                </a:solidFill>
                <a:latin typeface="Helvetica" pitchFamily="2" charset="0"/>
              </a:rPr>
              <a:t>/</a:t>
            </a:r>
            <a:r>
              <a:rPr lang="it-IT" dirty="0" err="1">
                <a:solidFill>
                  <a:srgbClr val="E17095"/>
                </a:solidFill>
                <a:latin typeface="Helvetica" pitchFamily="2" charset="0"/>
              </a:rPr>
              <a:t>new_york_dataset</a:t>
            </a:r>
            <a:r>
              <a:rPr lang="it-IT" dirty="0">
                <a:solidFill>
                  <a:srgbClr val="E17095"/>
                </a:solidFill>
                <a:latin typeface="Helvetica" pitchFamily="2" charset="0"/>
              </a:rPr>
              <a:t>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Description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: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This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data set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contains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required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information. And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will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use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this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data set to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explore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various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neighborhoods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of new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york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city.</a:t>
            </a:r>
          </a:p>
          <a:p>
            <a:pPr lvl="1"/>
            <a:endParaRPr lang="it-IT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Venue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data,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particularly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related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to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Italian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Restaurant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Data source :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Fousquare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API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Description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: By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using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this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api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will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get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all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venues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in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each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neighborhood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.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can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filter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these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venues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to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get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only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italian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restaurants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.</a:t>
            </a:r>
          </a:p>
          <a:p>
            <a:endParaRPr lang="it-IT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94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C99F86-E327-BF40-B20D-25ED68DC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Methodology</a:t>
            </a:r>
            <a:endParaRPr lang="it-IT" sz="2800" dirty="0">
              <a:solidFill>
                <a:srgbClr val="2B3B8B"/>
              </a:solidFill>
              <a:latin typeface="Helvetica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B92098-3458-894F-BEBD-5CDACDA1BC62}"/>
              </a:ext>
            </a:extLst>
          </p:cNvPr>
          <p:cNvSpPr txBox="1"/>
          <p:nvPr/>
        </p:nvSpPr>
        <p:spPr>
          <a:xfrm>
            <a:off x="815546" y="1779373"/>
            <a:ext cx="105650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In general,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this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project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would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be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encompassing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series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of Data Science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techniques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including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but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not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limited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to, Data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Cleaning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Data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Wrangling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and Machine Learning (K-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Means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clustering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algorithm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)</a:t>
            </a:r>
          </a:p>
          <a:p>
            <a:endParaRPr lang="it-IT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Approach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Collect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the New York City data from 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https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://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cocl.us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/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new_york_dataset</a:t>
            </a:r>
            <a:endParaRPr lang="it-IT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Using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FourSquare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API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will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find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all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venues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for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each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neighborhood</a:t>
            </a:r>
            <a:endParaRPr lang="it-IT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Filter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out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all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neighborhoods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of Brooklyn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Filter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out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all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venues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that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are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Italian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Restaurants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Office,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University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Hischool</a:t>
            </a:r>
            <a:endParaRPr lang="it-IT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Analyze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venues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of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interest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using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FouSquare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API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Using rating for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each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neighborhoods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will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sort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that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data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Visualize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the Ranking of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neighborhoods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using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folium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library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(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python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K-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Means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clustering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and Clustering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Analisys</a:t>
            </a:r>
            <a:endParaRPr lang="it-IT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it-IT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367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C99F86-E327-BF40-B20D-25ED68DC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Methodology</a:t>
            </a:r>
            <a:endParaRPr lang="it-IT" sz="2800" dirty="0">
              <a:solidFill>
                <a:srgbClr val="2B3B8B"/>
              </a:solidFill>
              <a:latin typeface="Helvetica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B92098-3458-894F-BEBD-5CDACDA1BC62}"/>
              </a:ext>
            </a:extLst>
          </p:cNvPr>
          <p:cNvSpPr txBox="1"/>
          <p:nvPr/>
        </p:nvSpPr>
        <p:spPr>
          <a:xfrm>
            <a:off x="815546" y="1618732"/>
            <a:ext cx="105650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For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each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neighborhood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sums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of the office,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school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university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and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italian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restaurant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were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computed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and for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each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of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this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4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categories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a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weight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(or penalty)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has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been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defined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according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to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what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stockholder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considers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most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important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.</a:t>
            </a:r>
          </a:p>
          <a:p>
            <a:endParaRPr lang="it-IT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Italian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restaurant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have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been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weighted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with -1,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since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stockholder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wants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to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avoid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concurrence</a:t>
            </a:r>
            <a:endParaRPr lang="it-IT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HighSchools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have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been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weighted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with 1,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since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employees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/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student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are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good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customers</a:t>
            </a:r>
            <a:endParaRPr lang="it-IT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Universities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have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been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weighted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with 1.5,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since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employees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/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students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are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good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customers</a:t>
            </a:r>
            <a:endParaRPr lang="it-IT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Offices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have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been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weighted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with 2,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since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employees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are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even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better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customers</a:t>
            </a:r>
            <a:endParaRPr lang="it-IT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 score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was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computed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for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each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locality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weighted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sum of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number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of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venues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in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each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of the 4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categories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(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school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university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office,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Italian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Restaurant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Lastly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K-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Means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clustering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performed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on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this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data set to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return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clusters, or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categories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of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neighborhoods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in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terms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of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number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of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Italian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Restaurant</a:t>
            </a:r>
            <a:endParaRPr lang="it-IT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it-IT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r>
              <a:rPr lang="it-IT" b="1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Questions</a:t>
            </a:r>
            <a:r>
              <a:rPr lang="it-IT" b="1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b="1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that</a:t>
            </a:r>
            <a:r>
              <a:rPr lang="it-IT" b="1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can be </a:t>
            </a:r>
            <a:r>
              <a:rPr lang="it-IT" b="1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asked</a:t>
            </a:r>
            <a:r>
              <a:rPr lang="it-IT" b="1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b="1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using</a:t>
            </a:r>
            <a:r>
              <a:rPr lang="it-IT" b="1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the </a:t>
            </a:r>
            <a:r>
              <a:rPr lang="it-IT" b="1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aforementioned</a:t>
            </a:r>
            <a:r>
              <a:rPr lang="it-IT" b="1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b="1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datasets</a:t>
            </a:r>
            <a:r>
              <a:rPr lang="it-IT" b="1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:</a:t>
            </a:r>
            <a:endParaRPr lang="it-IT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What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best location in Brooklyn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that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has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potential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Italian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Restaurant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market?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Which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areas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are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saturated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with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Italian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restaurants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which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untapped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2819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C99F86-E327-BF40-B20D-25ED68DC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There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are 5 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Borough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and 306 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Neighborhood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across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New York City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175D85A-89EF-2F4A-BF1A-87A214D8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99" y="1626457"/>
            <a:ext cx="4203700" cy="29845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3838C89-ED0B-B24A-9210-A407ACC1C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27" y="1626457"/>
            <a:ext cx="5385499" cy="366995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1EB521-7C69-5A4D-8192-CA8F3C821270}"/>
              </a:ext>
            </a:extLst>
          </p:cNvPr>
          <p:cNvSpPr txBox="1"/>
          <p:nvPr/>
        </p:nvSpPr>
        <p:spPr>
          <a:xfrm>
            <a:off x="1025611" y="5462626"/>
            <a:ext cx="680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Queens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has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highest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number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of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neighborhoods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followed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by Brooklyn and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Staten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Island</a:t>
            </a:r>
          </a:p>
        </p:txBody>
      </p:sp>
    </p:spTree>
    <p:extLst>
      <p:ext uri="{BB962C8B-B14F-4D97-AF65-F5344CB8AC3E}">
        <p14:creationId xmlns:p14="http://schemas.microsoft.com/office/powerpoint/2010/main" val="3653208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C99F86-E327-BF40-B20D-25ED68DC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Map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of 306 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Neighborhood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across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New York City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C61511-EE93-5546-BEE5-7C9DC5B8C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40" y="1359243"/>
            <a:ext cx="7500551" cy="451797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E020C84-E598-9E45-8757-A9001F672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519" y="1974895"/>
            <a:ext cx="3583531" cy="244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53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C99F86-E327-BF40-B20D-25ED68DC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The are 539 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Italian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Resturants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across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Borough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in New York City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1EB521-7C69-5A4D-8192-CA8F3C821270}"/>
              </a:ext>
            </a:extLst>
          </p:cNvPr>
          <p:cNvSpPr txBox="1"/>
          <p:nvPr/>
        </p:nvSpPr>
        <p:spPr>
          <a:xfrm>
            <a:off x="988538" y="5315596"/>
            <a:ext cx="7574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Manhattan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has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largest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number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of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italian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resturants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followed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by Brooklyn. Bronx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has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smallest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number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of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italian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resturants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841C754-2EF1-BC40-9A63-8C0B08BB4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65" y="1690688"/>
            <a:ext cx="5163378" cy="357625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5E146B6-AE12-B34F-99F6-4D28DA961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60" y="1690688"/>
            <a:ext cx="5406824" cy="31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66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C99F86-E327-BF40-B20D-25ED68DC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 err="1">
                <a:solidFill>
                  <a:srgbClr val="2B3B8B"/>
                </a:solidFill>
                <a:latin typeface="Helvetica" pitchFamily="2" charset="0"/>
              </a:rPr>
              <a:t>Map</a:t>
            </a:r>
            <a:r>
              <a:rPr lang="it-IT" sz="2800" dirty="0">
                <a:solidFill>
                  <a:srgbClr val="2B3B8B"/>
                </a:solidFill>
                <a:latin typeface="Helvetica" pitchFamily="2" charset="0"/>
              </a:rPr>
              <a:t> of 70 Neighborhoods in Brooklyn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1EB521-7C69-5A4D-8192-CA8F3C821270}"/>
              </a:ext>
            </a:extLst>
          </p:cNvPr>
          <p:cNvSpPr txBox="1"/>
          <p:nvPr/>
        </p:nvSpPr>
        <p:spPr>
          <a:xfrm>
            <a:off x="8872151" y="2411759"/>
            <a:ext cx="29779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Due to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aim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of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project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and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request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of the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stockholder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taking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into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account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Italian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Restaurants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in a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specific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area: </a:t>
            </a:r>
            <a:r>
              <a:rPr lang="it-IT" u="sng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Brooklyn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A8CFDB8-FB4E-454E-8A3C-D77996DAC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5909"/>
            <a:ext cx="7555973" cy="452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185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1061</Words>
  <Application>Microsoft Macintosh PowerPoint</Application>
  <PresentationFormat>Widescreen</PresentationFormat>
  <Paragraphs>113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Helvetica</vt:lpstr>
      <vt:lpstr>Tema di Office</vt:lpstr>
      <vt:lpstr>Presentazione standard di PowerPoint</vt:lpstr>
      <vt:lpstr>Predicting optimum location is valuable for new Restaurant business</vt:lpstr>
      <vt:lpstr>Data acquisition</vt:lpstr>
      <vt:lpstr>Methodology</vt:lpstr>
      <vt:lpstr>Methodology</vt:lpstr>
      <vt:lpstr>There are 5 Borough and 306 Neighborhood across New York City</vt:lpstr>
      <vt:lpstr>Map of 306 Neighborhood across New York City</vt:lpstr>
      <vt:lpstr>The are 539 Italian Resturants across Borough in New York City</vt:lpstr>
      <vt:lpstr>Map of 70 Neighborhoods in Brooklyn</vt:lpstr>
      <vt:lpstr>Map of Italian Restaurants in Brooklyn</vt:lpstr>
      <vt:lpstr>Map of HighSchools in Brooklyn</vt:lpstr>
      <vt:lpstr>Map of Universities in Brooklyn</vt:lpstr>
      <vt:lpstr>Map of Offices in Brooklyn</vt:lpstr>
      <vt:lpstr>Frequencies Plot</vt:lpstr>
      <vt:lpstr>Results</vt:lpstr>
      <vt:lpstr>Frequencies Plot with Dumbo highlighted</vt:lpstr>
      <vt:lpstr>Best Place for the Italian Restaurant in Brooklyn is ‘DUMBO’ </vt:lpstr>
      <vt:lpstr>K-Means Clustering</vt:lpstr>
      <vt:lpstr>K-Means Clustering</vt:lpstr>
      <vt:lpstr>K-Means Clustering results  </vt:lpstr>
      <vt:lpstr>Conclusion and 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Microsoft Office User</dc:creator>
  <cp:lastModifiedBy>Microsoft Office User</cp:lastModifiedBy>
  <cp:revision>20</cp:revision>
  <dcterms:created xsi:type="dcterms:W3CDTF">2019-08-02T07:49:04Z</dcterms:created>
  <dcterms:modified xsi:type="dcterms:W3CDTF">2019-08-03T05:04:05Z</dcterms:modified>
</cp:coreProperties>
</file>